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73" autoAdjust="0"/>
  </p:normalViewPr>
  <p:slideViewPr>
    <p:cSldViewPr>
      <p:cViewPr varScale="1">
        <p:scale>
          <a:sx n="68" d="100"/>
          <a:sy n="68" d="100"/>
        </p:scale>
        <p:origin x="799" y="3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BF4B3D-8AF3-4665-8023-A7B3D9778393}"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2222055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F4B3D-8AF3-4665-8023-A7B3D9778393}"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302929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F4B3D-8AF3-4665-8023-A7B3D9778393}"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1671296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F4B3D-8AF3-4665-8023-A7B3D9778393}"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1001287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BF4B3D-8AF3-4665-8023-A7B3D9778393}"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215097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BF4B3D-8AF3-4665-8023-A7B3D9778393}"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332517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BF4B3D-8AF3-4665-8023-A7B3D9778393}" type="datetimeFigureOut">
              <a:rPr lang="en-US" smtClean="0"/>
              <a:t>6/4/2025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1697986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BF4B3D-8AF3-4665-8023-A7B3D9778393}" type="datetimeFigureOut">
              <a:rPr lang="en-US" smtClean="0"/>
              <a:t>6/4/2025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98856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F4B3D-8AF3-4665-8023-A7B3D9778393}" type="datetimeFigureOut">
              <a:rPr lang="en-US" smtClean="0"/>
              <a:t>6/4/2025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218630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F4B3D-8AF3-4665-8023-A7B3D9778393}"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2034295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F4B3D-8AF3-4665-8023-A7B3D9778393}"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A0BD0-8F47-40FA-B53C-F97BD3061E2C}" type="slidenum">
              <a:rPr lang="en-US" smtClean="0"/>
              <a:t>‹nº›</a:t>
            </a:fld>
            <a:endParaRPr lang="en-US"/>
          </a:p>
        </p:txBody>
      </p:sp>
    </p:spTree>
    <p:extLst>
      <p:ext uri="{BB962C8B-B14F-4D97-AF65-F5344CB8AC3E}">
        <p14:creationId xmlns:p14="http://schemas.microsoft.com/office/powerpoint/2010/main" val="3864008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F4B3D-8AF3-4665-8023-A7B3D9778393}" type="datetimeFigureOut">
              <a:rPr lang="en-US" smtClean="0"/>
              <a:t>6/4/2025</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A0BD0-8F47-40FA-B53C-F97BD3061E2C}" type="slidenum">
              <a:rPr lang="en-US" smtClean="0"/>
              <a:t>‹nº›</a:t>
            </a:fld>
            <a:endParaRPr lang="en-US"/>
          </a:p>
        </p:txBody>
      </p:sp>
    </p:spTree>
    <p:extLst>
      <p:ext uri="{BB962C8B-B14F-4D97-AF65-F5344CB8AC3E}">
        <p14:creationId xmlns:p14="http://schemas.microsoft.com/office/powerpoint/2010/main" val="3181863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ixaDeTexto 5">
            <a:extLst>
              <a:ext uri="{FF2B5EF4-FFF2-40B4-BE49-F238E27FC236}">
                <a16:creationId xmlns:a16="http://schemas.microsoft.com/office/drawing/2014/main" id="{50E85E04-B46E-959C-1F4F-8FD6AB89ADC3}"/>
              </a:ext>
            </a:extLst>
          </p:cNvPr>
          <p:cNvSpPr txBox="1"/>
          <p:nvPr/>
        </p:nvSpPr>
        <p:spPr>
          <a:xfrm>
            <a:off x="228600" y="319727"/>
            <a:ext cx="8635014" cy="923330"/>
          </a:xfrm>
          <a:prstGeom prst="rect">
            <a:avLst/>
          </a:prstGeom>
          <a:noFill/>
        </p:spPr>
        <p:txBody>
          <a:bodyPr wrap="square">
            <a:spAutoFit/>
          </a:bodyPr>
          <a:lstStyle/>
          <a:p>
            <a:r>
              <a:rPr lang="en-US" sz="1800" b="1" i="0" dirty="0">
                <a:effectLst/>
                <a:highlight>
                  <a:srgbClr val="FFFF00"/>
                </a:highlight>
              </a:rPr>
              <a:t>CA21108_WG</a:t>
            </a:r>
            <a:r>
              <a:rPr lang="sr-Latn-RS" sz="1800" b="1" i="0" dirty="0">
                <a:effectLst/>
                <a:highlight>
                  <a:srgbClr val="FFFF00"/>
                </a:highlight>
              </a:rPr>
              <a:t>5</a:t>
            </a:r>
            <a:r>
              <a:rPr lang="en-US" sz="1800" b="1" i="0" dirty="0">
                <a:effectLst/>
                <a:highlight>
                  <a:srgbClr val="FFFF00"/>
                </a:highlight>
              </a:rPr>
              <a:t>_</a:t>
            </a:r>
            <a:r>
              <a:rPr lang="sr-Latn-RS" sz="1800" b="1" i="0" dirty="0">
                <a:effectLst/>
                <a:highlight>
                  <a:srgbClr val="FFFF00"/>
                </a:highlight>
              </a:rPr>
              <a:t>Expert_Series</a:t>
            </a:r>
            <a:r>
              <a:rPr lang="en-US" sz="1800" b="1" i="0" dirty="0">
                <a:effectLst/>
                <a:highlight>
                  <a:srgbClr val="FFFF00"/>
                </a:highlight>
              </a:rPr>
              <a:t>_Webinar</a:t>
            </a:r>
          </a:p>
          <a:p>
            <a:r>
              <a:rPr lang="sr-Latn-RS" b="1" dirty="0"/>
              <a:t>June 16th</a:t>
            </a:r>
            <a:r>
              <a:rPr lang="en-US" b="1" dirty="0"/>
              <a:t>, </a:t>
            </a:r>
            <a:r>
              <a:rPr lang="sr-Latn-RS" b="1" dirty="0"/>
              <a:t>11 AM (CET)</a:t>
            </a:r>
            <a:endParaRPr lang="en-US" b="1" dirty="0"/>
          </a:p>
          <a:p>
            <a:r>
              <a:rPr lang="sr-Latn-RS" sz="1800" b="1" dirty="0"/>
              <a:t>15 min + discussion</a:t>
            </a:r>
            <a:endParaRPr lang="pt-PT" sz="1800" b="1" dirty="0"/>
          </a:p>
        </p:txBody>
      </p:sp>
      <p:sp>
        <p:nvSpPr>
          <p:cNvPr id="13" name="CaixaDeTexto 6">
            <a:extLst>
              <a:ext uri="{FF2B5EF4-FFF2-40B4-BE49-F238E27FC236}">
                <a16:creationId xmlns:a16="http://schemas.microsoft.com/office/drawing/2014/main" id="{DCDFC725-77FF-B194-9FA3-4A7EE5F6F373}"/>
              </a:ext>
            </a:extLst>
          </p:cNvPr>
          <p:cNvSpPr txBox="1"/>
          <p:nvPr/>
        </p:nvSpPr>
        <p:spPr>
          <a:xfrm>
            <a:off x="2286000" y="4228329"/>
            <a:ext cx="7391400" cy="2308324"/>
          </a:xfrm>
          <a:prstGeom prst="rect">
            <a:avLst/>
          </a:prstGeom>
          <a:noFill/>
        </p:spPr>
        <p:txBody>
          <a:bodyPr wrap="square">
            <a:spAutoFit/>
          </a:bodyPr>
          <a:lstStyle/>
          <a:p>
            <a:r>
              <a:rPr lang="sr-Latn-RS" sz="1600" b="1" i="0" dirty="0">
                <a:solidFill>
                  <a:srgbClr val="222222"/>
                </a:solidFill>
                <a:effectLst/>
              </a:rPr>
              <a:t>About the s</a:t>
            </a:r>
            <a:r>
              <a:rPr lang="en-US" sz="1600" b="1" i="0" dirty="0">
                <a:solidFill>
                  <a:srgbClr val="222222"/>
                </a:solidFill>
                <a:effectLst/>
              </a:rPr>
              <a:t>peaker</a:t>
            </a:r>
            <a:r>
              <a:rPr lang="sr-Latn-RS" sz="1600" b="1" i="0" dirty="0">
                <a:solidFill>
                  <a:srgbClr val="222222"/>
                </a:solidFill>
                <a:effectLst/>
              </a:rPr>
              <a:t>:</a:t>
            </a:r>
          </a:p>
          <a:p>
            <a:pPr algn="just"/>
            <a:r>
              <a:rPr lang="en-GB" sz="1600" dirty="0"/>
              <a:t>Emanuela Camera is a pharmaceutical chemist with a specialization in Clinical Pathology. She heads the Integrated Centre for Metabolomics Research within the Laboratory of Cutaneous Physiopathology at the San </a:t>
            </a:r>
            <a:r>
              <a:rPr lang="en-GB" sz="1600" dirty="0" err="1"/>
              <a:t>Gallicano</a:t>
            </a:r>
            <a:r>
              <a:rPr lang="en-GB" sz="1600" dirty="0"/>
              <a:t> Dermatological Institute, IRCCS. She is passionate about lipids. Her research focuses on the constitutive composition and (oxidative) changes of skin surface lipids, including sebum, in humans and mouse models of inflammatory skin diseases. Cellular responses to </a:t>
            </a:r>
            <a:r>
              <a:rPr lang="en-GB" sz="1600" dirty="0" err="1"/>
              <a:t>lipotoxic</a:t>
            </a:r>
            <a:r>
              <a:rPr lang="en-GB" sz="1600" dirty="0"/>
              <a:t> and inflammatory cues, dysregulated lipid-processing pathways, lipid oxidation, and antioxidant response, contribute to her lines of research.</a:t>
            </a:r>
            <a:endParaRPr lang="pt-PT" sz="1600" dirty="0"/>
          </a:p>
        </p:txBody>
      </p:sp>
      <p:sp>
        <p:nvSpPr>
          <p:cNvPr id="8" name="CaixaDeTexto 4">
            <a:extLst>
              <a:ext uri="{FF2B5EF4-FFF2-40B4-BE49-F238E27FC236}">
                <a16:creationId xmlns:a16="http://schemas.microsoft.com/office/drawing/2014/main" id="{07999EE0-9CF4-8659-FAA2-B7BD190B4EA1}"/>
              </a:ext>
            </a:extLst>
          </p:cNvPr>
          <p:cNvSpPr txBox="1"/>
          <p:nvPr/>
        </p:nvSpPr>
        <p:spPr>
          <a:xfrm>
            <a:off x="228600" y="3346923"/>
            <a:ext cx="8814046" cy="707886"/>
          </a:xfrm>
          <a:prstGeom prst="rect">
            <a:avLst/>
          </a:prstGeom>
          <a:noFill/>
        </p:spPr>
        <p:txBody>
          <a:bodyPr wrap="square">
            <a:spAutoFit/>
          </a:bodyPr>
          <a:lstStyle/>
          <a:p>
            <a:r>
              <a:rPr lang="sr-Latn-RS" sz="2000" dirty="0">
                <a:highlight>
                  <a:srgbClr val="FFFFFF"/>
                </a:highlight>
              </a:rPr>
              <a:t>Speaker: </a:t>
            </a:r>
            <a:r>
              <a:rPr lang="it-IT" sz="2000" b="1" dirty="0">
                <a:highlight>
                  <a:srgbClr val="FFFFFF"/>
                </a:highlight>
              </a:rPr>
              <a:t>Emanuela Camera</a:t>
            </a:r>
            <a:endParaRPr lang="cs-CZ" sz="2000" b="1" dirty="0">
              <a:highlight>
                <a:srgbClr val="FFFFFF"/>
              </a:highlight>
            </a:endParaRPr>
          </a:p>
          <a:p>
            <a:r>
              <a:rPr lang="en-US" sz="2000" i="1" dirty="0">
                <a:highlight>
                  <a:srgbClr val="FFFFFF"/>
                </a:highlight>
              </a:rPr>
              <a:t>San </a:t>
            </a:r>
            <a:r>
              <a:rPr lang="en-US" sz="2000" i="1" dirty="0" err="1">
                <a:highlight>
                  <a:srgbClr val="FFFFFF"/>
                </a:highlight>
              </a:rPr>
              <a:t>Gallicano</a:t>
            </a:r>
            <a:r>
              <a:rPr lang="en-US" sz="2000" i="1" dirty="0">
                <a:highlight>
                  <a:srgbClr val="FFFFFF"/>
                </a:highlight>
              </a:rPr>
              <a:t> Dermatological Institute – IRCCS, Rome, Italy</a:t>
            </a:r>
            <a:endParaRPr lang="pt-PT" sz="2000" i="1" dirty="0"/>
          </a:p>
        </p:txBody>
      </p:sp>
      <p:pic>
        <p:nvPicPr>
          <p:cNvPr id="9" name="Immagine 8"/>
          <p:cNvPicPr>
            <a:picLocks noChangeAspect="1"/>
          </p:cNvPicPr>
          <p:nvPr/>
        </p:nvPicPr>
        <p:blipFill>
          <a:blip r:embed="rId2"/>
          <a:stretch>
            <a:fillRect/>
          </a:stretch>
        </p:blipFill>
        <p:spPr>
          <a:xfrm>
            <a:off x="304800" y="4343400"/>
            <a:ext cx="1905000" cy="2078183"/>
          </a:xfrm>
          <a:prstGeom prst="rect">
            <a:avLst/>
          </a:prstGeom>
        </p:spPr>
      </p:pic>
      <p:grpSp>
        <p:nvGrpSpPr>
          <p:cNvPr id="65" name="Gruppo 64"/>
          <p:cNvGrpSpPr/>
          <p:nvPr/>
        </p:nvGrpSpPr>
        <p:grpSpPr>
          <a:xfrm>
            <a:off x="6748133" y="76200"/>
            <a:ext cx="2895826" cy="2859823"/>
            <a:chOff x="6803054" y="152400"/>
            <a:chExt cx="2895826" cy="2859823"/>
          </a:xfrm>
        </p:grpSpPr>
        <p:sp>
          <p:nvSpPr>
            <p:cNvPr id="56" name="CasellaDiTesto 55">
              <a:extLst>
                <a:ext uri="{FF2B5EF4-FFF2-40B4-BE49-F238E27FC236}">
                  <a16:creationId xmlns:a16="http://schemas.microsoft.com/office/drawing/2014/main" id="{E395C2FA-B4D9-40FF-A357-654EABD71D1B}"/>
                </a:ext>
              </a:extLst>
            </p:cNvPr>
            <p:cNvSpPr txBox="1"/>
            <p:nvPr/>
          </p:nvSpPr>
          <p:spPr>
            <a:xfrm>
              <a:off x="6803054" y="786746"/>
              <a:ext cx="611065" cy="246221"/>
            </a:xfrm>
            <a:prstGeom prst="rect">
              <a:avLst/>
            </a:prstGeom>
            <a:solidFill>
              <a:schemeClr val="bg1"/>
            </a:solidFill>
          </p:spPr>
          <p:txBody>
            <a:bodyPr wrap="none" rtlCol="0">
              <a:spAutoFit/>
            </a:bodyPr>
            <a:lstStyle/>
            <a:p>
              <a:r>
                <a:rPr lang="en-GB" sz="1000" b="1" i="1" dirty="0">
                  <a:latin typeface="Arial" panose="020B0604020202020204" pitchFamily="34" charset="0"/>
                  <a:cs typeface="Arial" panose="020B0604020202020204" pitchFamily="34" charset="0"/>
                </a:rPr>
                <a:t>Sebum</a:t>
              </a:r>
            </a:p>
          </p:txBody>
        </p:sp>
        <p:grpSp>
          <p:nvGrpSpPr>
            <p:cNvPr id="64" name="Gruppo 63"/>
            <p:cNvGrpSpPr/>
            <p:nvPr/>
          </p:nvGrpSpPr>
          <p:grpSpPr>
            <a:xfrm>
              <a:off x="6976049" y="152400"/>
              <a:ext cx="2722831" cy="2859823"/>
              <a:chOff x="7071660" y="122250"/>
              <a:chExt cx="2722831" cy="2859823"/>
            </a:xfrm>
          </p:grpSpPr>
          <p:pic>
            <p:nvPicPr>
              <p:cNvPr id="54" name="Immagine 53"/>
              <p:cNvPicPr>
                <a:picLocks noChangeAspect="1"/>
              </p:cNvPicPr>
              <p:nvPr/>
            </p:nvPicPr>
            <p:blipFill>
              <a:blip r:embed="rId3"/>
              <a:stretch>
                <a:fillRect/>
              </a:stretch>
            </p:blipFill>
            <p:spPr>
              <a:xfrm>
                <a:off x="7355880" y="958026"/>
                <a:ext cx="2438611" cy="2024047"/>
              </a:xfrm>
              <a:prstGeom prst="rect">
                <a:avLst/>
              </a:prstGeom>
            </p:spPr>
          </p:pic>
          <p:pic>
            <p:nvPicPr>
              <p:cNvPr id="15" name="Elemento grafico 324" descr="Un plouf">
                <a:extLst>
                  <a:ext uri="{FF2B5EF4-FFF2-40B4-BE49-F238E27FC236}">
                    <a16:creationId xmlns:a16="http://schemas.microsoft.com/office/drawing/2014/main" id="{14CB79AC-377B-46ED-9541-40E072BC7E7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6200000">
                <a:off x="7071660" y="915439"/>
                <a:ext cx="842437" cy="842437"/>
              </a:xfrm>
              <a:prstGeom prst="rect">
                <a:avLst/>
              </a:prstGeom>
              <a:effectLst>
                <a:glow rad="63500">
                  <a:schemeClr val="accent5">
                    <a:satMod val="175000"/>
                    <a:alpha val="40000"/>
                  </a:schemeClr>
                </a:glow>
              </a:effectLst>
            </p:spPr>
          </p:pic>
          <p:grpSp>
            <p:nvGrpSpPr>
              <p:cNvPr id="62" name="Gruppo 61"/>
              <p:cNvGrpSpPr/>
              <p:nvPr/>
            </p:nvGrpSpPr>
            <p:grpSpPr>
              <a:xfrm rot="2227554">
                <a:off x="7604341" y="122250"/>
                <a:ext cx="1175455" cy="1236543"/>
                <a:chOff x="7745274" y="78647"/>
                <a:chExt cx="1175455" cy="1236543"/>
              </a:xfrm>
            </p:grpSpPr>
            <p:grpSp>
              <p:nvGrpSpPr>
                <p:cNvPr id="46" name="Gruppo 45"/>
                <p:cNvGrpSpPr/>
                <p:nvPr/>
              </p:nvGrpSpPr>
              <p:grpSpPr>
                <a:xfrm rot="17774954">
                  <a:off x="7598652" y="526676"/>
                  <a:ext cx="1110734" cy="466293"/>
                  <a:chOff x="7162795" y="2948750"/>
                  <a:chExt cx="1752605" cy="631178"/>
                </a:xfrm>
              </p:grpSpPr>
              <p:pic>
                <p:nvPicPr>
                  <p:cNvPr id="42" name="Immagine 41"/>
                  <p:cNvPicPr>
                    <a:picLocks noChangeAspect="1"/>
                  </p:cNvPicPr>
                  <p:nvPr/>
                </p:nvPicPr>
                <p:blipFill>
                  <a:blip r:embed="rId6"/>
                  <a:stretch>
                    <a:fillRect/>
                  </a:stretch>
                </p:blipFill>
                <p:spPr>
                  <a:xfrm>
                    <a:off x="7162795" y="2948750"/>
                    <a:ext cx="1580838" cy="631178"/>
                  </a:xfrm>
                  <a:prstGeom prst="rect">
                    <a:avLst/>
                  </a:prstGeom>
                </p:spPr>
              </p:pic>
              <p:sp>
                <p:nvSpPr>
                  <p:cNvPr id="43" name="Ovale 42"/>
                  <p:cNvSpPr/>
                  <p:nvPr/>
                </p:nvSpPr>
                <p:spPr>
                  <a:xfrm>
                    <a:off x="8710725" y="3276600"/>
                    <a:ext cx="204675" cy="19105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uppo 47"/>
                <p:cNvGrpSpPr/>
                <p:nvPr/>
              </p:nvGrpSpPr>
              <p:grpSpPr>
                <a:xfrm rot="19020744">
                  <a:off x="7864173" y="625166"/>
                  <a:ext cx="1056556" cy="585508"/>
                  <a:chOff x="7642078" y="3128238"/>
                  <a:chExt cx="1667114" cy="792549"/>
                </a:xfrm>
              </p:grpSpPr>
              <p:pic>
                <p:nvPicPr>
                  <p:cNvPr id="40" name="Immagine 39"/>
                  <p:cNvPicPr>
                    <a:picLocks noChangeAspect="1"/>
                  </p:cNvPicPr>
                  <p:nvPr/>
                </p:nvPicPr>
                <p:blipFill>
                  <a:blip r:embed="rId7"/>
                  <a:stretch>
                    <a:fillRect/>
                  </a:stretch>
                </p:blipFill>
                <p:spPr>
                  <a:xfrm>
                    <a:off x="7642078" y="3128238"/>
                    <a:ext cx="1499746" cy="792549"/>
                  </a:xfrm>
                  <a:prstGeom prst="rect">
                    <a:avLst/>
                  </a:prstGeom>
                </p:spPr>
              </p:pic>
              <p:sp>
                <p:nvSpPr>
                  <p:cNvPr id="45" name="Stella a 4 punte 44"/>
                  <p:cNvSpPr/>
                  <p:nvPr/>
                </p:nvSpPr>
                <p:spPr>
                  <a:xfrm rot="1124890">
                    <a:off x="8993753" y="3338102"/>
                    <a:ext cx="315439" cy="314718"/>
                  </a:xfrm>
                  <a:prstGeom prst="star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uppo 48"/>
                <p:cNvGrpSpPr/>
                <p:nvPr/>
              </p:nvGrpSpPr>
              <p:grpSpPr>
                <a:xfrm rot="16904814">
                  <a:off x="7389507" y="434414"/>
                  <a:ext cx="1210400" cy="498866"/>
                  <a:chOff x="7615139" y="2725840"/>
                  <a:chExt cx="1909861" cy="675269"/>
                </a:xfrm>
              </p:grpSpPr>
              <p:pic>
                <p:nvPicPr>
                  <p:cNvPr id="38" name="Immagine 37"/>
                  <p:cNvPicPr>
                    <a:picLocks noChangeAspect="1"/>
                  </p:cNvPicPr>
                  <p:nvPr/>
                </p:nvPicPr>
                <p:blipFill>
                  <a:blip r:embed="rId8"/>
                  <a:stretch>
                    <a:fillRect/>
                  </a:stretch>
                </p:blipFill>
                <p:spPr>
                  <a:xfrm>
                    <a:off x="7615139" y="2725840"/>
                    <a:ext cx="1793683" cy="675269"/>
                  </a:xfrm>
                  <a:prstGeom prst="rect">
                    <a:avLst/>
                  </a:prstGeom>
                </p:spPr>
              </p:pic>
              <p:sp>
                <p:nvSpPr>
                  <p:cNvPr id="44" name="Stella a 5 punte 43"/>
                  <p:cNvSpPr/>
                  <p:nvPr/>
                </p:nvSpPr>
                <p:spPr>
                  <a:xfrm>
                    <a:off x="9230839" y="3016320"/>
                    <a:ext cx="294161" cy="260280"/>
                  </a:xfrm>
                  <a:prstGeom prst="star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sp>
        <p:nvSpPr>
          <p:cNvPr id="11" name="CaixaDeTexto 4">
            <a:extLst>
              <a:ext uri="{FF2B5EF4-FFF2-40B4-BE49-F238E27FC236}">
                <a16:creationId xmlns:a16="http://schemas.microsoft.com/office/drawing/2014/main" id="{C35EF506-53B5-9B1A-B1AA-69E493880CA3}"/>
              </a:ext>
            </a:extLst>
          </p:cNvPr>
          <p:cNvSpPr txBox="1"/>
          <p:nvPr/>
        </p:nvSpPr>
        <p:spPr>
          <a:xfrm>
            <a:off x="228600" y="1244557"/>
            <a:ext cx="6747449" cy="2031325"/>
          </a:xfrm>
          <a:prstGeom prst="rect">
            <a:avLst/>
          </a:prstGeom>
          <a:noFill/>
        </p:spPr>
        <p:txBody>
          <a:bodyPr wrap="square">
            <a:spAutoFit/>
          </a:bodyPr>
          <a:lstStyle/>
          <a:p>
            <a:pPr algn="just"/>
            <a:r>
              <a:rPr lang="en-US" sz="1400" i="0" dirty="0">
                <a:solidFill>
                  <a:srgbClr val="C00000"/>
                </a:solidFill>
                <a:effectLst/>
              </a:rPr>
              <a:t>Title</a:t>
            </a:r>
            <a:r>
              <a:rPr lang="sr-Latn-RS" sz="1400" i="0" dirty="0">
                <a:solidFill>
                  <a:srgbClr val="C00000"/>
                </a:solidFill>
                <a:effectLst/>
              </a:rPr>
              <a:t>: </a:t>
            </a:r>
            <a:r>
              <a:rPr lang="it-IT" sz="1400" b="1" dirty="0" err="1">
                <a:solidFill>
                  <a:srgbClr val="C00000"/>
                </a:solidFill>
              </a:rPr>
              <a:t>Sebaceous</a:t>
            </a:r>
            <a:r>
              <a:rPr lang="it-IT" sz="1400" b="1" dirty="0">
                <a:solidFill>
                  <a:srgbClr val="C00000"/>
                </a:solidFill>
              </a:rPr>
              <a:t> </a:t>
            </a:r>
            <a:r>
              <a:rPr lang="it-IT" sz="1400" b="1" dirty="0" err="1">
                <a:solidFill>
                  <a:srgbClr val="C00000"/>
                </a:solidFill>
              </a:rPr>
              <a:t>gland</a:t>
            </a:r>
            <a:r>
              <a:rPr lang="cs-CZ" sz="1400" b="1" dirty="0">
                <a:solidFill>
                  <a:srgbClr val="C00000"/>
                </a:solidFill>
              </a:rPr>
              <a:t> lipids</a:t>
            </a:r>
          </a:p>
          <a:p>
            <a:pPr algn="just"/>
            <a:r>
              <a:rPr lang="en-GB" sz="1600" dirty="0"/>
              <a:t>Sebaceous glands produce and secrete sebum, a mixture of multiple lipid structures. Sebum lubricates skin and contributes to the epidermal barrier function by minimizing water loss. Sebum is a nutrient for the skin microbiome and acts as a shield against pathogens, due to its antimicrobial properties. Sebum also participates to the prevention of UV-induced damage. This second part of the webinar will introduce the fundamental aspects of the sebaceous gland secretion.</a:t>
            </a:r>
          </a:p>
        </p:txBody>
      </p:sp>
    </p:spTree>
    <p:extLst>
      <p:ext uri="{BB962C8B-B14F-4D97-AF65-F5344CB8AC3E}">
        <p14:creationId xmlns:p14="http://schemas.microsoft.com/office/powerpoint/2010/main" val="89334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7475</TotalTime>
  <Words>223</Words>
  <Application>Microsoft Office PowerPoint</Application>
  <PresentationFormat>Papel A4 (210x297 mm)</PresentationFormat>
  <Paragraphs>10</Paragraphs>
  <Slides>1</Slides>
  <Notes>0</Notes>
  <HiddenSlides>0</HiddenSlides>
  <MMClips>0</MMClips>
  <ScaleCrop>false</ScaleCrop>
  <HeadingPairs>
    <vt:vector size="6" baseType="variant">
      <vt:variant>
        <vt:lpstr>Tipos de letra usados</vt:lpstr>
      </vt:variant>
      <vt:variant>
        <vt:i4>2</vt:i4>
      </vt:variant>
      <vt:variant>
        <vt:lpstr>Tema</vt:lpstr>
      </vt:variant>
      <vt:variant>
        <vt:i4>1</vt:i4>
      </vt:variant>
      <vt:variant>
        <vt:lpstr>Títulos dos diapositivos</vt:lpstr>
      </vt:variant>
      <vt:variant>
        <vt:i4>1</vt:i4>
      </vt:variant>
    </vt:vector>
  </HeadingPairs>
  <TitlesOfParts>
    <vt:vector size="4" baseType="lpstr">
      <vt:lpstr>Arial</vt:lpstr>
      <vt:lpstr>Calibri</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ssimoes</dc:creator>
  <cp:lastModifiedBy>Sofia Lima</cp:lastModifiedBy>
  <cp:revision>23</cp:revision>
  <dcterms:created xsi:type="dcterms:W3CDTF">2023-10-20T15:13:35Z</dcterms:created>
  <dcterms:modified xsi:type="dcterms:W3CDTF">2025-06-04T12:02:59Z</dcterms:modified>
</cp:coreProperties>
</file>