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73" autoAdjust="0"/>
  </p:normalViewPr>
  <p:slideViewPr>
    <p:cSldViewPr>
      <p:cViewPr varScale="1">
        <p:scale>
          <a:sx n="68" d="100"/>
          <a:sy n="68" d="100"/>
        </p:scale>
        <p:origin x="799" y="29"/>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BF4B3D-8AF3-4665-8023-A7B3D9778393}" type="datetimeFigureOut">
              <a:rPr lang="en-US" smtClean="0"/>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A0BD0-8F47-40FA-B53C-F97BD3061E2C}" type="slidenum">
              <a:rPr lang="en-US" smtClean="0"/>
              <a:t>‹nº›</a:t>
            </a:fld>
            <a:endParaRPr lang="en-US"/>
          </a:p>
        </p:txBody>
      </p:sp>
    </p:spTree>
    <p:extLst>
      <p:ext uri="{BB962C8B-B14F-4D97-AF65-F5344CB8AC3E}">
        <p14:creationId xmlns:p14="http://schemas.microsoft.com/office/powerpoint/2010/main" val="222205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F4B3D-8AF3-4665-8023-A7B3D9778393}" type="datetimeFigureOut">
              <a:rPr lang="en-US" smtClean="0"/>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A0BD0-8F47-40FA-B53C-F97BD3061E2C}" type="slidenum">
              <a:rPr lang="en-US" smtClean="0"/>
              <a:t>‹nº›</a:t>
            </a:fld>
            <a:endParaRPr lang="en-US"/>
          </a:p>
        </p:txBody>
      </p:sp>
    </p:spTree>
    <p:extLst>
      <p:ext uri="{BB962C8B-B14F-4D97-AF65-F5344CB8AC3E}">
        <p14:creationId xmlns:p14="http://schemas.microsoft.com/office/powerpoint/2010/main" val="302929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F4B3D-8AF3-4665-8023-A7B3D9778393}" type="datetimeFigureOut">
              <a:rPr lang="en-US" smtClean="0"/>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A0BD0-8F47-40FA-B53C-F97BD3061E2C}" type="slidenum">
              <a:rPr lang="en-US" smtClean="0"/>
              <a:t>‹nº›</a:t>
            </a:fld>
            <a:endParaRPr lang="en-US"/>
          </a:p>
        </p:txBody>
      </p:sp>
    </p:spTree>
    <p:extLst>
      <p:ext uri="{BB962C8B-B14F-4D97-AF65-F5344CB8AC3E}">
        <p14:creationId xmlns:p14="http://schemas.microsoft.com/office/powerpoint/2010/main" val="167129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F4B3D-8AF3-4665-8023-A7B3D9778393}" type="datetimeFigureOut">
              <a:rPr lang="en-US" smtClean="0"/>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A0BD0-8F47-40FA-B53C-F97BD3061E2C}" type="slidenum">
              <a:rPr lang="en-US" smtClean="0"/>
              <a:t>‹nº›</a:t>
            </a:fld>
            <a:endParaRPr lang="en-US"/>
          </a:p>
        </p:txBody>
      </p:sp>
    </p:spTree>
    <p:extLst>
      <p:ext uri="{BB962C8B-B14F-4D97-AF65-F5344CB8AC3E}">
        <p14:creationId xmlns:p14="http://schemas.microsoft.com/office/powerpoint/2010/main" val="100128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F4B3D-8AF3-4665-8023-A7B3D9778393}" type="datetimeFigureOut">
              <a:rPr lang="en-US" smtClean="0"/>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A0BD0-8F47-40FA-B53C-F97BD3061E2C}" type="slidenum">
              <a:rPr lang="en-US" smtClean="0"/>
              <a:t>‹nº›</a:t>
            </a:fld>
            <a:endParaRPr lang="en-US"/>
          </a:p>
        </p:txBody>
      </p:sp>
    </p:spTree>
    <p:extLst>
      <p:ext uri="{BB962C8B-B14F-4D97-AF65-F5344CB8AC3E}">
        <p14:creationId xmlns:p14="http://schemas.microsoft.com/office/powerpoint/2010/main" val="215097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BF4B3D-8AF3-4665-8023-A7B3D9778393}" type="datetimeFigureOut">
              <a:rPr lang="en-US" smtClean="0"/>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A0BD0-8F47-40FA-B53C-F97BD3061E2C}" type="slidenum">
              <a:rPr lang="en-US" smtClean="0"/>
              <a:t>‹nº›</a:t>
            </a:fld>
            <a:endParaRPr lang="en-US"/>
          </a:p>
        </p:txBody>
      </p:sp>
    </p:spTree>
    <p:extLst>
      <p:ext uri="{BB962C8B-B14F-4D97-AF65-F5344CB8AC3E}">
        <p14:creationId xmlns:p14="http://schemas.microsoft.com/office/powerpoint/2010/main" val="332517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BF4B3D-8AF3-4665-8023-A7B3D9778393}" type="datetimeFigureOut">
              <a:rPr lang="en-US" smtClean="0"/>
              <a:t>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A0BD0-8F47-40FA-B53C-F97BD3061E2C}" type="slidenum">
              <a:rPr lang="en-US" smtClean="0"/>
              <a:t>‹nº›</a:t>
            </a:fld>
            <a:endParaRPr lang="en-US"/>
          </a:p>
        </p:txBody>
      </p:sp>
    </p:spTree>
    <p:extLst>
      <p:ext uri="{BB962C8B-B14F-4D97-AF65-F5344CB8AC3E}">
        <p14:creationId xmlns:p14="http://schemas.microsoft.com/office/powerpoint/2010/main" val="169798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BF4B3D-8AF3-4665-8023-A7B3D9778393}" type="datetimeFigureOut">
              <a:rPr lang="en-US" smtClean="0"/>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A0BD0-8F47-40FA-B53C-F97BD3061E2C}" type="slidenum">
              <a:rPr lang="en-US" smtClean="0"/>
              <a:t>‹nº›</a:t>
            </a:fld>
            <a:endParaRPr lang="en-US"/>
          </a:p>
        </p:txBody>
      </p:sp>
    </p:spTree>
    <p:extLst>
      <p:ext uri="{BB962C8B-B14F-4D97-AF65-F5344CB8AC3E}">
        <p14:creationId xmlns:p14="http://schemas.microsoft.com/office/powerpoint/2010/main" val="98856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F4B3D-8AF3-4665-8023-A7B3D9778393}" type="datetimeFigureOut">
              <a:rPr lang="en-US" smtClean="0"/>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A0BD0-8F47-40FA-B53C-F97BD3061E2C}" type="slidenum">
              <a:rPr lang="en-US" smtClean="0"/>
              <a:t>‹nº›</a:t>
            </a:fld>
            <a:endParaRPr lang="en-US"/>
          </a:p>
        </p:txBody>
      </p:sp>
    </p:spTree>
    <p:extLst>
      <p:ext uri="{BB962C8B-B14F-4D97-AF65-F5344CB8AC3E}">
        <p14:creationId xmlns:p14="http://schemas.microsoft.com/office/powerpoint/2010/main" val="218630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F4B3D-8AF3-4665-8023-A7B3D9778393}" type="datetimeFigureOut">
              <a:rPr lang="en-US" smtClean="0"/>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A0BD0-8F47-40FA-B53C-F97BD3061E2C}" type="slidenum">
              <a:rPr lang="en-US" smtClean="0"/>
              <a:t>‹nº›</a:t>
            </a:fld>
            <a:endParaRPr lang="en-US"/>
          </a:p>
        </p:txBody>
      </p:sp>
    </p:spTree>
    <p:extLst>
      <p:ext uri="{BB962C8B-B14F-4D97-AF65-F5344CB8AC3E}">
        <p14:creationId xmlns:p14="http://schemas.microsoft.com/office/powerpoint/2010/main" val="203429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F4B3D-8AF3-4665-8023-A7B3D9778393}" type="datetimeFigureOut">
              <a:rPr lang="en-US" smtClean="0"/>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A0BD0-8F47-40FA-B53C-F97BD3061E2C}" type="slidenum">
              <a:rPr lang="en-US" smtClean="0"/>
              <a:t>‹nº›</a:t>
            </a:fld>
            <a:endParaRPr lang="en-US"/>
          </a:p>
        </p:txBody>
      </p:sp>
    </p:spTree>
    <p:extLst>
      <p:ext uri="{BB962C8B-B14F-4D97-AF65-F5344CB8AC3E}">
        <p14:creationId xmlns:p14="http://schemas.microsoft.com/office/powerpoint/2010/main" val="386400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F4B3D-8AF3-4665-8023-A7B3D9778393}" type="datetimeFigureOut">
              <a:rPr lang="en-US" smtClean="0"/>
              <a:t>6/4/2025</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A0BD0-8F47-40FA-B53C-F97BD3061E2C}" type="slidenum">
              <a:rPr lang="en-US" smtClean="0"/>
              <a:t>‹nº›</a:t>
            </a:fld>
            <a:endParaRPr lang="en-US"/>
          </a:p>
        </p:txBody>
      </p:sp>
    </p:spTree>
    <p:extLst>
      <p:ext uri="{BB962C8B-B14F-4D97-AF65-F5344CB8AC3E}">
        <p14:creationId xmlns:p14="http://schemas.microsoft.com/office/powerpoint/2010/main" val="3181863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4">
            <a:extLst>
              <a:ext uri="{FF2B5EF4-FFF2-40B4-BE49-F238E27FC236}">
                <a16:creationId xmlns:a16="http://schemas.microsoft.com/office/drawing/2014/main" id="{C35EF506-53B5-9B1A-B1AA-69E493880CA3}"/>
              </a:ext>
            </a:extLst>
          </p:cNvPr>
          <p:cNvSpPr txBox="1"/>
          <p:nvPr/>
        </p:nvSpPr>
        <p:spPr>
          <a:xfrm>
            <a:off x="545977" y="1307531"/>
            <a:ext cx="5169023" cy="2062103"/>
          </a:xfrm>
          <a:prstGeom prst="rect">
            <a:avLst/>
          </a:prstGeom>
          <a:noFill/>
        </p:spPr>
        <p:txBody>
          <a:bodyPr wrap="square">
            <a:spAutoFit/>
          </a:bodyPr>
          <a:lstStyle/>
          <a:p>
            <a:r>
              <a:rPr lang="en-US" sz="2000" i="0" dirty="0">
                <a:solidFill>
                  <a:srgbClr val="C00000"/>
                </a:solidFill>
                <a:effectLst/>
              </a:rPr>
              <a:t>Title</a:t>
            </a:r>
            <a:r>
              <a:rPr lang="sr-Latn-RS" sz="2000" i="0" dirty="0">
                <a:solidFill>
                  <a:srgbClr val="C00000"/>
                </a:solidFill>
                <a:effectLst/>
              </a:rPr>
              <a:t>: </a:t>
            </a:r>
            <a:r>
              <a:rPr lang="cs-CZ" sz="2000" b="1" dirty="0">
                <a:solidFill>
                  <a:srgbClr val="C00000"/>
                </a:solidFill>
              </a:rPr>
              <a:t>Skin </a:t>
            </a:r>
            <a:r>
              <a:rPr lang="cs-CZ" sz="2000" b="1" dirty="0" err="1">
                <a:solidFill>
                  <a:srgbClr val="C00000"/>
                </a:solidFill>
              </a:rPr>
              <a:t>barrier</a:t>
            </a:r>
            <a:r>
              <a:rPr lang="cs-CZ" sz="2000" b="1" dirty="0">
                <a:solidFill>
                  <a:srgbClr val="C00000"/>
                </a:solidFill>
              </a:rPr>
              <a:t> </a:t>
            </a:r>
            <a:r>
              <a:rPr lang="cs-CZ" sz="2000" b="1" dirty="0" err="1">
                <a:solidFill>
                  <a:srgbClr val="C00000"/>
                </a:solidFill>
              </a:rPr>
              <a:t>lipids</a:t>
            </a:r>
            <a:endParaRPr lang="cs-CZ" sz="2000" b="1" dirty="0">
              <a:solidFill>
                <a:srgbClr val="C00000"/>
              </a:solidFill>
            </a:endParaRPr>
          </a:p>
          <a:p>
            <a:r>
              <a:rPr lang="en-US" dirty="0">
                <a:solidFill>
                  <a:srgbClr val="C00000"/>
                </a:solidFill>
              </a:rPr>
              <a:t>The stratum corneum lipid matrix plays a critical role in preventing water loss and shielding the skin from pathogens and chemical stressors. This first part of the webinar will introduce the fundamental aspects of the composition and structural organization of the skin lipid barrier.</a:t>
            </a:r>
            <a:endParaRPr lang="sr-Latn-RS" sz="1600" dirty="0">
              <a:solidFill>
                <a:srgbClr val="C00000"/>
              </a:solidFill>
            </a:endParaRPr>
          </a:p>
        </p:txBody>
      </p:sp>
      <p:sp>
        <p:nvSpPr>
          <p:cNvPr id="12" name="CaixaDeTexto 5">
            <a:extLst>
              <a:ext uri="{FF2B5EF4-FFF2-40B4-BE49-F238E27FC236}">
                <a16:creationId xmlns:a16="http://schemas.microsoft.com/office/drawing/2014/main" id="{50E85E04-B46E-959C-1F4F-8FD6AB89ADC3}"/>
              </a:ext>
            </a:extLst>
          </p:cNvPr>
          <p:cNvSpPr txBox="1"/>
          <p:nvPr/>
        </p:nvSpPr>
        <p:spPr>
          <a:xfrm>
            <a:off x="545977" y="319727"/>
            <a:ext cx="8635014" cy="923330"/>
          </a:xfrm>
          <a:prstGeom prst="rect">
            <a:avLst/>
          </a:prstGeom>
          <a:noFill/>
        </p:spPr>
        <p:txBody>
          <a:bodyPr wrap="square">
            <a:spAutoFit/>
          </a:bodyPr>
          <a:lstStyle/>
          <a:p>
            <a:r>
              <a:rPr lang="en-US" sz="1800" b="1" i="0" dirty="0">
                <a:effectLst/>
                <a:highlight>
                  <a:srgbClr val="FFFF00"/>
                </a:highlight>
              </a:rPr>
              <a:t>CA21108_WG</a:t>
            </a:r>
            <a:r>
              <a:rPr lang="sr-Latn-RS" sz="1800" b="1" i="0" dirty="0">
                <a:effectLst/>
                <a:highlight>
                  <a:srgbClr val="FFFF00"/>
                </a:highlight>
              </a:rPr>
              <a:t>5</a:t>
            </a:r>
            <a:r>
              <a:rPr lang="en-US" sz="1800" b="1" i="0" dirty="0">
                <a:effectLst/>
                <a:highlight>
                  <a:srgbClr val="FFFF00"/>
                </a:highlight>
              </a:rPr>
              <a:t>_</a:t>
            </a:r>
            <a:r>
              <a:rPr lang="sr-Latn-RS" sz="1800" b="1" i="0" dirty="0">
                <a:effectLst/>
                <a:highlight>
                  <a:srgbClr val="FFFF00"/>
                </a:highlight>
              </a:rPr>
              <a:t>Expert_Series</a:t>
            </a:r>
            <a:r>
              <a:rPr lang="en-US" sz="1800" b="1" i="0" dirty="0">
                <a:effectLst/>
                <a:highlight>
                  <a:srgbClr val="FFFF00"/>
                </a:highlight>
              </a:rPr>
              <a:t>_Webinar</a:t>
            </a:r>
          </a:p>
          <a:p>
            <a:r>
              <a:rPr lang="sr-Latn-RS" b="1" dirty="0"/>
              <a:t>June 16th</a:t>
            </a:r>
            <a:r>
              <a:rPr lang="en-US" b="1" dirty="0"/>
              <a:t>, </a:t>
            </a:r>
            <a:r>
              <a:rPr lang="sr-Latn-RS" b="1" dirty="0"/>
              <a:t>11 AM (CET)</a:t>
            </a:r>
            <a:endParaRPr lang="en-US" b="1" dirty="0"/>
          </a:p>
          <a:p>
            <a:r>
              <a:rPr lang="sr-Latn-RS" sz="1800" b="1" dirty="0"/>
              <a:t>15 min + discussion</a:t>
            </a:r>
            <a:endParaRPr lang="pt-PT" sz="1800" b="1" dirty="0"/>
          </a:p>
        </p:txBody>
      </p:sp>
      <p:sp>
        <p:nvSpPr>
          <p:cNvPr id="13" name="CaixaDeTexto 6">
            <a:extLst>
              <a:ext uri="{FF2B5EF4-FFF2-40B4-BE49-F238E27FC236}">
                <a16:creationId xmlns:a16="http://schemas.microsoft.com/office/drawing/2014/main" id="{DCDFC725-77FF-B194-9FA3-4A7EE5F6F373}"/>
              </a:ext>
            </a:extLst>
          </p:cNvPr>
          <p:cNvSpPr txBox="1"/>
          <p:nvPr/>
        </p:nvSpPr>
        <p:spPr>
          <a:xfrm>
            <a:off x="2362200" y="4190999"/>
            <a:ext cx="7268153" cy="2308324"/>
          </a:xfrm>
          <a:prstGeom prst="rect">
            <a:avLst/>
          </a:prstGeom>
          <a:noFill/>
        </p:spPr>
        <p:txBody>
          <a:bodyPr wrap="square">
            <a:spAutoFit/>
          </a:bodyPr>
          <a:lstStyle/>
          <a:p>
            <a:r>
              <a:rPr lang="sr-Latn-RS" sz="1600" b="1" i="0" dirty="0">
                <a:solidFill>
                  <a:srgbClr val="222222"/>
                </a:solidFill>
                <a:effectLst/>
              </a:rPr>
              <a:t>About the s</a:t>
            </a:r>
            <a:r>
              <a:rPr lang="en-US" sz="1600" b="1" i="0" dirty="0">
                <a:solidFill>
                  <a:srgbClr val="222222"/>
                </a:solidFill>
                <a:effectLst/>
              </a:rPr>
              <a:t>peaker</a:t>
            </a:r>
            <a:r>
              <a:rPr lang="sr-Latn-RS" sz="1600" b="1" i="0" dirty="0">
                <a:solidFill>
                  <a:srgbClr val="222222"/>
                </a:solidFill>
                <a:effectLst/>
              </a:rPr>
              <a:t>:</a:t>
            </a:r>
          </a:p>
          <a:p>
            <a:pPr algn="just"/>
            <a:r>
              <a:rPr lang="en-US" sz="1600" dirty="0"/>
              <a:t>Kate Vávrová is a pharmacist with a PhD in bioorganic chemistry, currently a professor at Charles University, Faculty of Pharmacy, Czech Republic, leader of the Skin Barrier Research Group. Her research focuses on skin barrier lipids—particularly ceramides—including their chemical synthesis, analysis in the skin, and biophysical behavior in models of both healthy and impaired skin barriers. Her team also develops strategies for skin barrier restoration and explores drug delivery through the skin. Outside the lab, Kate is a keen skier, </a:t>
            </a:r>
            <a:r>
              <a:rPr lang="cs-CZ" sz="1600" dirty="0" err="1"/>
              <a:t>biker</a:t>
            </a:r>
            <a:r>
              <a:rPr lang="en-US" sz="1600" dirty="0"/>
              <a:t>, and scuba diver, and an observer of nature (including her eight-year-old daughter).</a:t>
            </a:r>
            <a:endParaRPr lang="pt-PT" sz="1600" dirty="0"/>
          </a:p>
        </p:txBody>
      </p:sp>
      <p:pic>
        <p:nvPicPr>
          <p:cNvPr id="4" name="Obrázek 3">
            <a:extLst>
              <a:ext uri="{FF2B5EF4-FFF2-40B4-BE49-F238E27FC236}">
                <a16:creationId xmlns:a16="http://schemas.microsoft.com/office/drawing/2014/main" id="{B2AA0991-9D4B-266E-CBBF-819A8DE80B9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45977" y="4190999"/>
            <a:ext cx="1735817" cy="2169555"/>
          </a:xfrm>
          <a:prstGeom prst="rect">
            <a:avLst/>
          </a:prstGeom>
          <a:effectLst>
            <a:softEdge rad="63500"/>
          </a:effectLst>
        </p:spPr>
      </p:pic>
      <p:pic>
        <p:nvPicPr>
          <p:cNvPr id="7" name="Obrázek 6">
            <a:extLst>
              <a:ext uri="{FF2B5EF4-FFF2-40B4-BE49-F238E27FC236}">
                <a16:creationId xmlns:a16="http://schemas.microsoft.com/office/drawing/2014/main" id="{A35567E8-5379-7811-5318-691DD0221DF4}"/>
              </a:ext>
            </a:extLst>
          </p:cNvPr>
          <p:cNvPicPr>
            <a:picLocks noChangeAspect="1"/>
          </p:cNvPicPr>
          <p:nvPr/>
        </p:nvPicPr>
        <p:blipFill>
          <a:blip r:embed="rId4"/>
          <a:stretch>
            <a:fillRect/>
          </a:stretch>
        </p:blipFill>
        <p:spPr>
          <a:xfrm>
            <a:off x="5629300" y="1066800"/>
            <a:ext cx="4001053" cy="2106301"/>
          </a:xfrm>
          <a:prstGeom prst="rect">
            <a:avLst/>
          </a:prstGeom>
        </p:spPr>
      </p:pic>
      <p:sp>
        <p:nvSpPr>
          <p:cNvPr id="8" name="CaixaDeTexto 4">
            <a:extLst>
              <a:ext uri="{FF2B5EF4-FFF2-40B4-BE49-F238E27FC236}">
                <a16:creationId xmlns:a16="http://schemas.microsoft.com/office/drawing/2014/main" id="{07999EE0-9CF4-8659-FAA2-B7BD190B4EA1}"/>
              </a:ext>
            </a:extLst>
          </p:cNvPr>
          <p:cNvSpPr txBox="1"/>
          <p:nvPr/>
        </p:nvSpPr>
        <p:spPr>
          <a:xfrm>
            <a:off x="545977" y="3452851"/>
            <a:ext cx="8814046" cy="707886"/>
          </a:xfrm>
          <a:prstGeom prst="rect">
            <a:avLst/>
          </a:prstGeom>
          <a:noFill/>
        </p:spPr>
        <p:txBody>
          <a:bodyPr wrap="square">
            <a:spAutoFit/>
          </a:bodyPr>
          <a:lstStyle/>
          <a:p>
            <a:r>
              <a:rPr lang="sr-Latn-RS" sz="2000" dirty="0">
                <a:highlight>
                  <a:srgbClr val="FFFFFF"/>
                </a:highlight>
              </a:rPr>
              <a:t>Speaker: </a:t>
            </a:r>
            <a:r>
              <a:rPr lang="en-US" sz="2000" b="1" dirty="0">
                <a:highlight>
                  <a:srgbClr val="FFFFFF"/>
                </a:highlight>
              </a:rPr>
              <a:t>Kateřina Vávrová</a:t>
            </a:r>
            <a:endParaRPr lang="cs-CZ" sz="2000" b="1" dirty="0">
              <a:highlight>
                <a:srgbClr val="FFFFFF"/>
              </a:highlight>
            </a:endParaRPr>
          </a:p>
          <a:p>
            <a:r>
              <a:rPr lang="en-US" sz="2000" i="1" dirty="0">
                <a:highlight>
                  <a:srgbClr val="FFFFFF"/>
                </a:highlight>
              </a:rPr>
              <a:t>Charles University, Faculty of Pharmacy, Czech Republic</a:t>
            </a:r>
            <a:endParaRPr lang="pt-PT" sz="2000" i="1" dirty="0"/>
          </a:p>
        </p:txBody>
      </p:sp>
    </p:spTree>
    <p:extLst>
      <p:ext uri="{BB962C8B-B14F-4D97-AF65-F5344CB8AC3E}">
        <p14:creationId xmlns:p14="http://schemas.microsoft.com/office/powerpoint/2010/main" val="8933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7357</TotalTime>
  <Words>203</Words>
  <Application>Microsoft Office PowerPoint</Application>
  <PresentationFormat>Papel A4 (210x297 mm)</PresentationFormat>
  <Paragraphs>9</Paragraphs>
  <Slides>1</Slides>
  <Notes>0</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1</vt:i4>
      </vt:variant>
    </vt:vector>
  </HeadingPairs>
  <TitlesOfParts>
    <vt:vector size="4" baseType="lpstr">
      <vt:lpstr>Arial</vt:lpstr>
      <vt:lpstr>Calibri</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ssimoes</dc:creator>
  <cp:lastModifiedBy>Sofia Lima</cp:lastModifiedBy>
  <cp:revision>11</cp:revision>
  <dcterms:created xsi:type="dcterms:W3CDTF">2023-10-20T15:13:35Z</dcterms:created>
  <dcterms:modified xsi:type="dcterms:W3CDTF">2025-06-04T12:02:02Z</dcterms:modified>
</cp:coreProperties>
</file>