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8"/>
    <p:restoredTop sz="95878" autoAdjust="0"/>
  </p:normalViewPr>
  <p:slideViewPr>
    <p:cSldViewPr>
      <p:cViewPr varScale="1">
        <p:scale>
          <a:sx n="68" d="100"/>
          <a:sy n="68" d="100"/>
        </p:scale>
        <p:origin x="626" y="29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4B3D-8AF3-4665-8023-A7B3D9778393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0BD0-8F47-40FA-B53C-F97BD3061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55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4B3D-8AF3-4665-8023-A7B3D9778393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0BD0-8F47-40FA-B53C-F97BD3061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90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4B3D-8AF3-4665-8023-A7B3D9778393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0BD0-8F47-40FA-B53C-F97BD3061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96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4B3D-8AF3-4665-8023-A7B3D9778393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0BD0-8F47-40FA-B53C-F97BD3061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87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4B3D-8AF3-4665-8023-A7B3D9778393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0BD0-8F47-40FA-B53C-F97BD3061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74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4B3D-8AF3-4665-8023-A7B3D9778393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0BD0-8F47-40FA-B53C-F97BD3061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74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4B3D-8AF3-4665-8023-A7B3D9778393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0BD0-8F47-40FA-B53C-F97BD3061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86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4B3D-8AF3-4665-8023-A7B3D9778393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0BD0-8F47-40FA-B53C-F97BD3061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61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4B3D-8AF3-4665-8023-A7B3D9778393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0BD0-8F47-40FA-B53C-F97BD3061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02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4B3D-8AF3-4665-8023-A7B3D9778393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0BD0-8F47-40FA-B53C-F97BD3061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95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4B3D-8AF3-4665-8023-A7B3D9778393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0BD0-8F47-40FA-B53C-F97BD3061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08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F4B3D-8AF3-4665-8023-A7B3D9778393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A0BD0-8F47-40FA-B53C-F97BD3061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6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63B335-F011-27C5-901A-7538E01C9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5">
            <a:extLst>
              <a:ext uri="{FF2B5EF4-FFF2-40B4-BE49-F238E27FC236}">
                <a16:creationId xmlns:a16="http://schemas.microsoft.com/office/drawing/2014/main" id="{529CE9C9-12F8-1FE4-8C3C-4E4321D004F5}"/>
              </a:ext>
            </a:extLst>
          </p:cNvPr>
          <p:cNvSpPr txBox="1"/>
          <p:nvPr/>
        </p:nvSpPr>
        <p:spPr>
          <a:xfrm>
            <a:off x="545977" y="375439"/>
            <a:ext cx="86350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>
                <a:effectLst/>
              </a:rPr>
              <a:t>CA21108_WG</a:t>
            </a:r>
            <a:r>
              <a:rPr lang="sr-Latn-RS" sz="1800" b="1" i="0" dirty="0">
                <a:effectLst/>
              </a:rPr>
              <a:t>2</a:t>
            </a:r>
            <a:r>
              <a:rPr lang="en-US" sz="1800" b="1" i="0" dirty="0">
                <a:effectLst/>
              </a:rPr>
              <a:t>_</a:t>
            </a:r>
            <a:r>
              <a:rPr lang="sr-Latn-RS" sz="1800" b="1" i="0" dirty="0">
                <a:effectLst/>
              </a:rPr>
              <a:t>Expert_Series</a:t>
            </a:r>
            <a:r>
              <a:rPr lang="en-US" sz="1800" b="1" i="0" dirty="0">
                <a:effectLst/>
              </a:rPr>
              <a:t>_Webinar</a:t>
            </a:r>
          </a:p>
          <a:p>
            <a:r>
              <a:rPr lang="sr-Latn-RS" b="1" dirty="0" err="1"/>
              <a:t>December</a:t>
            </a:r>
            <a:r>
              <a:rPr lang="sr-Latn-RS" b="1" dirty="0"/>
              <a:t>  9th</a:t>
            </a:r>
            <a:r>
              <a:rPr lang="en-US" b="1" dirty="0"/>
              <a:t>, </a:t>
            </a:r>
            <a:r>
              <a:rPr lang="sr-Latn-RS" b="1" dirty="0"/>
              <a:t>1 PM (CET)</a:t>
            </a:r>
            <a:endParaRPr lang="en-US" b="1" dirty="0"/>
          </a:p>
          <a:p>
            <a:r>
              <a:rPr lang="en-US" sz="1800" b="1" dirty="0"/>
              <a:t>Format (</a:t>
            </a:r>
            <a:r>
              <a:rPr lang="sr-Latn-RS" sz="1800" b="1" dirty="0"/>
              <a:t>40 min + discussion</a:t>
            </a:r>
            <a:r>
              <a:rPr lang="en-US" sz="1800" b="1" dirty="0"/>
              <a:t>)</a:t>
            </a:r>
            <a:endParaRPr lang="pt-PT" sz="1800" b="1"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34B2B8C4-E54F-17D1-2044-53D145DBA452}"/>
              </a:ext>
            </a:extLst>
          </p:cNvPr>
          <p:cNvGrpSpPr/>
          <p:nvPr/>
        </p:nvGrpSpPr>
        <p:grpSpPr>
          <a:xfrm>
            <a:off x="524956" y="1305506"/>
            <a:ext cx="8579623" cy="5033973"/>
            <a:chOff x="524956" y="1305506"/>
            <a:chExt cx="8579623" cy="5033973"/>
          </a:xfrm>
        </p:grpSpPr>
        <p:sp>
          <p:nvSpPr>
            <p:cNvPr id="11" name="CaixaDeTexto 4">
              <a:extLst>
                <a:ext uri="{FF2B5EF4-FFF2-40B4-BE49-F238E27FC236}">
                  <a16:creationId xmlns:a16="http://schemas.microsoft.com/office/drawing/2014/main" id="{B4A1EAE1-E949-9FF3-31D1-EB712E94F8FA}"/>
                </a:ext>
              </a:extLst>
            </p:cNvPr>
            <p:cNvSpPr txBox="1"/>
            <p:nvPr/>
          </p:nvSpPr>
          <p:spPr>
            <a:xfrm>
              <a:off x="524956" y="1305506"/>
              <a:ext cx="5334000" cy="21544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i="0" dirty="0">
                  <a:solidFill>
                    <a:srgbClr val="C00000"/>
                  </a:solidFill>
                  <a:effectLst/>
                </a:rPr>
                <a:t>Title</a:t>
              </a:r>
              <a:r>
                <a:rPr lang="sr-Latn-RS" sz="2000" b="1" i="0" dirty="0">
                  <a:solidFill>
                    <a:srgbClr val="C00000"/>
                  </a:solidFill>
                  <a:effectLst/>
                </a:rPr>
                <a:t>:</a:t>
              </a:r>
              <a:endParaRPr lang="en-US" sz="2000" b="1" i="0" dirty="0">
                <a:solidFill>
                  <a:srgbClr val="C00000"/>
                </a:solidFill>
                <a:effectLst/>
              </a:endParaRPr>
            </a:p>
            <a:p>
              <a:r>
                <a:rPr lang="fr-FR" b="1" dirty="0" err="1">
                  <a:solidFill>
                    <a:srgbClr val="C00000"/>
                  </a:solidFill>
                </a:rPr>
                <a:t>Generation</a:t>
              </a:r>
              <a:r>
                <a:rPr lang="fr-FR" b="1" dirty="0">
                  <a:solidFill>
                    <a:srgbClr val="C00000"/>
                  </a:solidFill>
                </a:rPr>
                <a:t> of Human </a:t>
              </a:r>
              <a:r>
                <a:rPr lang="fr-FR" b="1" dirty="0" err="1">
                  <a:solidFill>
                    <a:srgbClr val="C00000"/>
                  </a:solidFill>
                </a:rPr>
                <a:t>Induced</a:t>
              </a:r>
              <a:r>
                <a:rPr lang="fr-FR" b="1" dirty="0">
                  <a:solidFill>
                    <a:srgbClr val="C00000"/>
                  </a:solidFill>
                </a:rPr>
                <a:t> Pluripotent Stem </a:t>
              </a:r>
              <a:r>
                <a:rPr lang="fr-FR" b="1" dirty="0" err="1">
                  <a:solidFill>
                    <a:srgbClr val="C00000"/>
                  </a:solidFill>
                </a:rPr>
                <a:t>Cell-derived</a:t>
              </a:r>
              <a:r>
                <a:rPr lang="fr-FR" b="1" dirty="0">
                  <a:solidFill>
                    <a:srgbClr val="C00000"/>
                  </a:solidFill>
                </a:rPr>
                <a:t> </a:t>
              </a:r>
              <a:r>
                <a:rPr lang="fr-FR" b="1" dirty="0" err="1">
                  <a:solidFill>
                    <a:srgbClr val="C00000"/>
                  </a:solidFill>
                </a:rPr>
                <a:t>Planar</a:t>
              </a:r>
              <a:r>
                <a:rPr lang="fr-FR" b="1" dirty="0">
                  <a:solidFill>
                    <a:srgbClr val="C00000"/>
                  </a:solidFill>
                </a:rPr>
                <a:t> </a:t>
              </a:r>
              <a:r>
                <a:rPr lang="fr-FR" b="1" dirty="0" err="1">
                  <a:solidFill>
                    <a:srgbClr val="C00000"/>
                  </a:solidFill>
                </a:rPr>
                <a:t>Hair-bearing</a:t>
              </a:r>
              <a:r>
                <a:rPr lang="fr-FR" b="1" dirty="0">
                  <a:solidFill>
                    <a:srgbClr val="C00000"/>
                  </a:solidFill>
                </a:rPr>
                <a:t> Skin </a:t>
              </a:r>
              <a:r>
                <a:rPr lang="fr-FR" b="1" dirty="0" err="1">
                  <a:solidFill>
                    <a:srgbClr val="C00000"/>
                  </a:solidFill>
                </a:rPr>
                <a:t>Organoids</a:t>
              </a:r>
              <a:r>
                <a:rPr lang="fr-FR" b="1" dirty="0">
                  <a:solidFill>
                    <a:srgbClr val="C00000"/>
                  </a:solidFill>
                </a:rPr>
                <a:t> </a:t>
              </a:r>
              <a:r>
                <a:rPr lang="fr-FR" b="1" dirty="0" err="1">
                  <a:solidFill>
                    <a:srgbClr val="C00000"/>
                  </a:solidFill>
                </a:rPr>
                <a:t>Using</a:t>
              </a:r>
              <a:r>
                <a:rPr lang="fr-FR" b="1" dirty="0">
                  <a:solidFill>
                    <a:srgbClr val="C00000"/>
                  </a:solidFill>
                </a:rPr>
                <a:t> an Air-</a:t>
              </a:r>
              <a:r>
                <a:rPr lang="fr-FR" b="1" dirty="0" err="1">
                  <a:solidFill>
                    <a:srgbClr val="C00000"/>
                  </a:solidFill>
                </a:rPr>
                <a:t>Liquid</a:t>
              </a:r>
              <a:r>
                <a:rPr lang="fr-FR" b="1" dirty="0">
                  <a:solidFill>
                    <a:srgbClr val="C00000"/>
                  </a:solidFill>
                </a:rPr>
                <a:t> Interface Culture System</a:t>
              </a:r>
              <a:endParaRPr lang="fr-FR" dirty="0">
                <a:solidFill>
                  <a:srgbClr val="C00000"/>
                </a:solidFill>
              </a:endParaRPr>
            </a:p>
            <a:p>
              <a:endParaRPr lang="en-US" sz="2000" b="0" i="0" dirty="0">
                <a:solidFill>
                  <a:srgbClr val="C00000"/>
                </a:solidFill>
                <a:effectLst/>
                <a:highlight>
                  <a:srgbClr val="FFFFFF"/>
                </a:highlight>
              </a:endParaRPr>
            </a:p>
            <a:p>
              <a:r>
                <a:rPr lang="sr-Latn-RS" sz="2000" b="1" dirty="0">
                  <a:highlight>
                    <a:srgbClr val="FFFFFF"/>
                  </a:highlight>
                </a:rPr>
                <a:t>Speaker:</a:t>
              </a:r>
            </a:p>
            <a:p>
              <a:r>
                <a:rPr lang="en-US" sz="2000" b="1" dirty="0">
                  <a:highlight>
                    <a:srgbClr val="FFFFFF"/>
                  </a:highlight>
                </a:rPr>
                <a:t>Dr. Karine Raymond</a:t>
              </a:r>
              <a:endParaRPr lang="sr-Latn-RS" sz="2000" b="1" dirty="0">
                <a:highlight>
                  <a:srgbClr val="FFFFFF"/>
                </a:highlight>
              </a:endParaRPr>
            </a:p>
          </p:txBody>
        </p:sp>
        <p:sp>
          <p:nvSpPr>
            <p:cNvPr id="13" name="CaixaDeTexto 6">
              <a:extLst>
                <a:ext uri="{FF2B5EF4-FFF2-40B4-BE49-F238E27FC236}">
                  <a16:creationId xmlns:a16="http://schemas.microsoft.com/office/drawing/2014/main" id="{C484E56F-4618-D51D-1BD7-7C9FB3C330FC}"/>
                </a:ext>
              </a:extLst>
            </p:cNvPr>
            <p:cNvSpPr txBox="1"/>
            <p:nvPr/>
          </p:nvSpPr>
          <p:spPr>
            <a:xfrm>
              <a:off x="3541979" y="3538712"/>
              <a:ext cx="5562600" cy="28007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r-Latn-RS" sz="1600" b="1" i="0" dirty="0">
                  <a:solidFill>
                    <a:srgbClr val="222222"/>
                  </a:solidFill>
                  <a:effectLst/>
                </a:rPr>
                <a:t>About the s</a:t>
              </a:r>
              <a:r>
                <a:rPr lang="en-US" sz="1600" b="1" i="0" dirty="0">
                  <a:solidFill>
                    <a:srgbClr val="222222"/>
                  </a:solidFill>
                  <a:effectLst/>
                </a:rPr>
                <a:t>peaker</a:t>
              </a:r>
              <a:r>
                <a:rPr lang="sr-Latn-RS" sz="1600" b="1" i="0" dirty="0">
                  <a:solidFill>
                    <a:srgbClr val="222222"/>
                  </a:solidFill>
                  <a:effectLst/>
                </a:rPr>
                <a:t>:</a:t>
              </a:r>
            </a:p>
            <a:p>
              <a:endParaRPr lang="sr-Latn-RS" sz="1600" b="1" i="0" dirty="0">
                <a:solidFill>
                  <a:srgbClr val="222222"/>
                </a:solidFill>
                <a:effectLst/>
              </a:endParaRPr>
            </a:p>
            <a:p>
              <a:pPr algn="just"/>
              <a:r>
                <a:rPr lang="fr-FR" sz="1600" dirty="0"/>
                <a:t>Dr. Karine </a:t>
              </a:r>
              <a:r>
                <a:rPr lang="fr-FR" sz="1600" dirty="0" err="1"/>
                <a:t>Raymond’s</a:t>
              </a:r>
              <a:r>
                <a:rPr lang="fr-FR" sz="1600" dirty="0"/>
                <a:t> </a:t>
              </a:r>
              <a:r>
                <a:rPr lang="fr-FR" sz="1600" dirty="0" err="1"/>
                <a:t>research</a:t>
              </a:r>
              <a:r>
                <a:rPr lang="fr-FR" sz="1600" dirty="0"/>
                <a:t> </a:t>
              </a:r>
              <a:r>
                <a:rPr lang="fr-FR" sz="1600" dirty="0" err="1"/>
                <a:t>focuses</a:t>
              </a:r>
              <a:r>
                <a:rPr lang="fr-FR" sz="1600" dirty="0"/>
                <a:t> on </a:t>
              </a:r>
              <a:r>
                <a:rPr lang="fr-FR" sz="1600" dirty="0" err="1"/>
                <a:t>understanding</a:t>
              </a:r>
              <a:r>
                <a:rPr lang="fr-FR" sz="1600" dirty="0"/>
                <a:t> how </a:t>
              </a:r>
              <a:r>
                <a:rPr lang="fr-FR" sz="1600" dirty="0" err="1"/>
                <a:t>specialized</a:t>
              </a:r>
              <a:r>
                <a:rPr lang="fr-FR" sz="1600" dirty="0"/>
                <a:t> skin </a:t>
              </a:r>
              <a:r>
                <a:rPr lang="fr-FR" sz="1600" dirty="0" err="1"/>
                <a:t>cells</a:t>
              </a:r>
              <a:r>
                <a:rPr lang="fr-FR" sz="1600" dirty="0"/>
                <a:t> </a:t>
              </a:r>
              <a:r>
                <a:rPr lang="fr-FR" sz="1600" dirty="0" err="1"/>
                <a:t>communicate</a:t>
              </a:r>
              <a:r>
                <a:rPr lang="fr-FR" sz="1600" dirty="0"/>
                <a:t> to </a:t>
              </a:r>
              <a:r>
                <a:rPr lang="fr-FR" sz="1600" dirty="0" err="1"/>
                <a:t>sense</a:t>
              </a:r>
              <a:r>
                <a:rPr lang="fr-FR" sz="1600" dirty="0"/>
                <a:t> and </a:t>
              </a:r>
              <a:r>
                <a:rPr lang="fr-FR" sz="1600" dirty="0" err="1"/>
                <a:t>adapt</a:t>
              </a:r>
              <a:r>
                <a:rPr lang="fr-FR" sz="1600" dirty="0"/>
                <a:t> to </a:t>
              </a:r>
              <a:r>
                <a:rPr lang="fr-FR" sz="1600" dirty="0" err="1"/>
                <a:t>environmental</a:t>
              </a:r>
              <a:r>
                <a:rPr lang="fr-FR" sz="1600" dirty="0"/>
                <a:t> challenges </a:t>
              </a:r>
              <a:r>
                <a:rPr lang="fr-FR" sz="1600" dirty="0" err="1"/>
                <a:t>such</a:t>
              </a:r>
              <a:r>
                <a:rPr lang="fr-FR" sz="1600" dirty="0"/>
                <a:t> as microbes, UV radiation, and </a:t>
              </a:r>
              <a:r>
                <a:rPr lang="fr-FR" sz="1600" dirty="0" err="1"/>
                <a:t>mechanical</a:t>
              </a:r>
              <a:r>
                <a:rPr lang="fr-FR" sz="1600" dirty="0"/>
                <a:t> stress. Her </a:t>
              </a:r>
              <a:r>
                <a:rPr lang="fr-FR" sz="1600" dirty="0" err="1"/>
                <a:t>laboratory</a:t>
              </a:r>
              <a:r>
                <a:rPr lang="fr-FR" sz="1600" dirty="0"/>
                <a:t> </a:t>
              </a:r>
              <a:r>
                <a:rPr lang="fr-FR" sz="1600" dirty="0" err="1"/>
                <a:t>develops</a:t>
              </a:r>
              <a:r>
                <a:rPr lang="fr-FR" sz="1600" dirty="0"/>
                <a:t> </a:t>
              </a:r>
              <a:r>
                <a:rPr lang="fr-FR" sz="1600" dirty="0" err="1"/>
                <a:t>advanced</a:t>
              </a:r>
              <a:r>
                <a:rPr lang="fr-FR" sz="1600" dirty="0"/>
                <a:t> </a:t>
              </a:r>
              <a:r>
                <a:rPr lang="fr-FR" sz="1600" dirty="0" err="1"/>
                <a:t>human</a:t>
              </a:r>
              <a:r>
                <a:rPr lang="fr-FR" sz="1600" dirty="0"/>
                <a:t> </a:t>
              </a:r>
              <a:r>
                <a:rPr lang="fr-FR" sz="1600" dirty="0" err="1"/>
                <a:t>induced</a:t>
              </a:r>
              <a:r>
                <a:rPr lang="fr-FR" sz="1600" dirty="0"/>
                <a:t> pluripotent stem </a:t>
              </a:r>
              <a:r>
                <a:rPr lang="fr-FR" sz="1600" dirty="0" err="1"/>
                <a:t>cell</a:t>
              </a:r>
              <a:r>
                <a:rPr lang="fr-FR" sz="1600" dirty="0"/>
                <a:t> (</a:t>
              </a:r>
              <a:r>
                <a:rPr lang="fr-FR" sz="1600" dirty="0" err="1"/>
                <a:t>hiPSC</a:t>
              </a:r>
              <a:r>
                <a:rPr lang="fr-FR" sz="1600" dirty="0"/>
                <a:t>)-</a:t>
              </a:r>
              <a:r>
                <a:rPr lang="fr-FR" sz="1600" dirty="0" err="1"/>
                <a:t>based</a:t>
              </a:r>
              <a:r>
                <a:rPr lang="fr-FR" sz="1600" dirty="0"/>
                <a:t> </a:t>
              </a:r>
              <a:r>
                <a:rPr lang="fr-FR" sz="1600" dirty="0" err="1"/>
                <a:t>models</a:t>
              </a:r>
              <a:r>
                <a:rPr lang="fr-FR" sz="1600" dirty="0"/>
                <a:t> to </a:t>
              </a:r>
              <a:r>
                <a:rPr lang="fr-FR" sz="1600" dirty="0" err="1"/>
                <a:t>study</a:t>
              </a:r>
              <a:r>
                <a:rPr lang="fr-FR" sz="1600" dirty="0"/>
                <a:t> how mutations in rare </a:t>
              </a:r>
              <a:r>
                <a:rPr lang="fr-FR" sz="1600" dirty="0" err="1"/>
                <a:t>diseases</a:t>
              </a:r>
              <a:r>
                <a:rPr lang="fr-FR" sz="1600" dirty="0"/>
                <a:t> </a:t>
              </a:r>
              <a:r>
                <a:rPr lang="fr-FR" sz="1600" dirty="0" err="1"/>
                <a:t>such</a:t>
              </a:r>
              <a:r>
                <a:rPr lang="fr-FR" sz="1600" dirty="0"/>
                <a:t> as </a:t>
              </a:r>
              <a:r>
                <a:rPr lang="fr-FR" sz="1600" dirty="0" err="1"/>
                <a:t>Xeroderma</a:t>
              </a:r>
              <a:r>
                <a:rPr lang="fr-FR" sz="1600" dirty="0"/>
                <a:t> Pigmentosum and </a:t>
              </a:r>
              <a:r>
                <a:rPr lang="fr-FR" sz="1600" dirty="0" err="1"/>
                <a:t>Epidermolysis</a:t>
              </a:r>
              <a:r>
                <a:rPr lang="fr-FR" sz="1600" dirty="0"/>
                <a:t> </a:t>
              </a:r>
              <a:r>
                <a:rPr lang="fr-FR" sz="1600" dirty="0" err="1"/>
                <a:t>Bullosa</a:t>
              </a:r>
              <a:r>
                <a:rPr lang="fr-FR" sz="1600" dirty="0"/>
                <a:t> </a:t>
              </a:r>
              <a:r>
                <a:rPr lang="fr-FR" sz="1600" dirty="0" err="1"/>
                <a:t>disrupt</a:t>
              </a:r>
              <a:r>
                <a:rPr lang="fr-FR" sz="1600" dirty="0"/>
                <a:t> skin </a:t>
              </a:r>
              <a:r>
                <a:rPr lang="fr-FR" sz="1600" dirty="0" err="1"/>
                <a:t>homeostasis</a:t>
              </a:r>
              <a:r>
                <a:rPr lang="fr-FR" sz="1600" dirty="0"/>
                <a:t>. The </a:t>
              </a:r>
              <a:r>
                <a:rPr lang="fr-FR" sz="1600" dirty="0" err="1"/>
                <a:t>ultimate</a:t>
              </a:r>
              <a:r>
                <a:rPr lang="fr-FR" sz="1600" dirty="0"/>
                <a:t> goal of </a:t>
              </a:r>
              <a:r>
                <a:rPr lang="fr-FR" sz="1600" dirty="0" err="1"/>
                <a:t>her</a:t>
              </a:r>
              <a:r>
                <a:rPr lang="fr-FR" sz="1600" dirty="0"/>
                <a:t> </a:t>
              </a:r>
              <a:r>
                <a:rPr lang="fr-FR" sz="1600" dirty="0" err="1"/>
                <a:t>research</a:t>
              </a:r>
              <a:r>
                <a:rPr lang="fr-FR" sz="1600" dirty="0"/>
                <a:t> </a:t>
              </a:r>
              <a:r>
                <a:rPr lang="fr-FR" sz="1600" dirty="0" err="1"/>
                <a:t>is</a:t>
              </a:r>
              <a:r>
                <a:rPr lang="fr-FR" sz="1600" dirty="0"/>
                <a:t> to </a:t>
              </a:r>
              <a:r>
                <a:rPr lang="fr-FR" sz="1600" dirty="0" err="1"/>
                <a:t>develop</a:t>
              </a:r>
              <a:r>
                <a:rPr lang="fr-FR" sz="1600" dirty="0"/>
                <a:t> new </a:t>
              </a:r>
              <a:r>
                <a:rPr lang="fr-FR" sz="1600" dirty="0" err="1"/>
                <a:t>therapies</a:t>
              </a:r>
              <a:r>
                <a:rPr lang="fr-FR" sz="1600" dirty="0"/>
                <a:t> and </a:t>
              </a:r>
              <a:r>
                <a:rPr lang="fr-FR" sz="1600" dirty="0" err="1"/>
                <a:t>preventive</a:t>
              </a:r>
              <a:r>
                <a:rPr lang="fr-FR" sz="1600" dirty="0"/>
                <a:t> </a:t>
              </a:r>
              <a:r>
                <a:rPr lang="fr-FR" sz="1600" dirty="0" err="1"/>
                <a:t>strategies</a:t>
              </a:r>
              <a:r>
                <a:rPr lang="fr-FR" sz="1600" dirty="0"/>
                <a:t> to </a:t>
              </a:r>
              <a:r>
                <a:rPr lang="fr-FR" sz="1600" dirty="0" err="1"/>
                <a:t>improve</a:t>
              </a:r>
              <a:r>
                <a:rPr lang="fr-FR" sz="1600" dirty="0"/>
                <a:t> patients’ </a:t>
              </a:r>
              <a:r>
                <a:rPr lang="fr-FR" sz="1600" dirty="0" err="1"/>
                <a:t>quality</a:t>
              </a:r>
              <a:r>
                <a:rPr lang="fr-FR" sz="1600" dirty="0"/>
                <a:t> of life.</a:t>
              </a:r>
              <a:endParaRPr lang="x-none" sz="1600" dirty="0"/>
            </a:p>
          </p:txBody>
        </p:sp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A3695EFF-C61B-14C6-26F5-38477D332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colorTemperature colorTemp="5900"/>
                      </a14:imgEffect>
                    </a14:imgLayer>
                  </a14:imgProps>
                </a:ext>
              </a:extLst>
            </a:blip>
            <a:srcRect l="706" t="3783" r="-706" b="10393"/>
            <a:stretch>
              <a:fillRect/>
            </a:stretch>
          </p:blipFill>
          <p:spPr>
            <a:xfrm>
              <a:off x="524956" y="3805988"/>
              <a:ext cx="2367528" cy="2362200"/>
            </a:xfrm>
            <a:prstGeom prst="rect">
              <a:avLst/>
            </a:prstGeom>
          </p:spPr>
        </p:pic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19D6D2BB-9D48-8BCA-63A0-F05A960034F2}"/>
                </a:ext>
              </a:extLst>
            </p:cNvPr>
            <p:cNvGrpSpPr/>
            <p:nvPr/>
          </p:nvGrpSpPr>
          <p:grpSpPr>
            <a:xfrm>
              <a:off x="6254115" y="1305506"/>
              <a:ext cx="2850464" cy="1408488"/>
              <a:chOff x="6324600" y="1639512"/>
              <a:chExt cx="2850464" cy="1408488"/>
            </a:xfrm>
          </p:grpSpPr>
          <p:pic>
            <p:nvPicPr>
              <p:cNvPr id="3" name="Image 2" descr="Une image contenant texte, Police, Graphique, capture d’écran&#10;&#10;Le contenu généré par l’IA peut être incorrect.">
                <a:extLst>
                  <a:ext uri="{FF2B5EF4-FFF2-40B4-BE49-F238E27FC236}">
                    <a16:creationId xmlns:a16="http://schemas.microsoft.com/office/drawing/2014/main" id="{543147DC-6682-D757-BE88-D75713081A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4600" y="2378000"/>
                <a:ext cx="2120136" cy="670000"/>
              </a:xfrm>
              <a:prstGeom prst="rect">
                <a:avLst/>
              </a:prstGeom>
            </p:spPr>
          </p:pic>
          <p:pic>
            <p:nvPicPr>
              <p:cNvPr id="4" name="Image 3">
                <a:extLst>
                  <a:ext uri="{FF2B5EF4-FFF2-40B4-BE49-F238E27FC236}">
                    <a16:creationId xmlns:a16="http://schemas.microsoft.com/office/drawing/2014/main" id="{42B0EC78-E12B-1D67-D84E-C0AF1CEAEA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285" t="14957" r="51608" b="31616"/>
              <a:stretch>
                <a:fillRect/>
              </a:stretch>
            </p:blipFill>
            <p:spPr>
              <a:xfrm>
                <a:off x="8444736" y="2358364"/>
                <a:ext cx="730328" cy="676499"/>
              </a:xfrm>
              <a:prstGeom prst="rect">
                <a:avLst/>
              </a:prstGeom>
            </p:spPr>
          </p:pic>
          <p:pic>
            <p:nvPicPr>
              <p:cNvPr id="5" name="Image 4">
                <a:extLst>
                  <a:ext uri="{FF2B5EF4-FFF2-40B4-BE49-F238E27FC236}">
                    <a16:creationId xmlns:a16="http://schemas.microsoft.com/office/drawing/2014/main" id="{DACAA923-ED5C-A5EB-2B2C-B452A73474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44736" y="1639512"/>
                <a:ext cx="730328" cy="576000"/>
              </a:xfrm>
              <a:prstGeom prst="rect">
                <a:avLst/>
              </a:prstGeom>
            </p:spPr>
          </p:pic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BA2B1AA2-237A-7DC8-9DF8-56C2A42523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81286" y="1711545"/>
                <a:ext cx="1695463" cy="57398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125935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140</Words>
  <Application>Microsoft Office PowerPoint</Application>
  <PresentationFormat>A4 Paper (210x297 mm)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ssimoes</dc:creator>
  <cp:lastModifiedBy>Sofia Lima</cp:lastModifiedBy>
  <cp:revision>14</cp:revision>
  <dcterms:created xsi:type="dcterms:W3CDTF">2023-10-20T15:13:35Z</dcterms:created>
  <dcterms:modified xsi:type="dcterms:W3CDTF">2025-12-02T16:17:02Z</dcterms:modified>
</cp:coreProperties>
</file>